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7/17/12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7/17/12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7/17/12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7/17/12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7/17/12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7/17/12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7/17/12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7/17/12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7/17/12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7/17/12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7/17/12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7/17/12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7/17/12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7/17/12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7/17/12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312" y="1918447"/>
            <a:ext cx="9061688" cy="1470025"/>
          </a:xfrm>
        </p:spPr>
        <p:txBody>
          <a:bodyPr/>
          <a:lstStyle/>
          <a:p>
            <a:pPr algn="l"/>
            <a:r>
              <a:rPr lang="en-US" dirty="0" smtClean="0">
                <a:latin typeface="Times"/>
                <a:cs typeface="Times"/>
              </a:rPr>
              <a:t>Strategies for Teaching </a:t>
            </a:r>
            <a:r>
              <a:rPr lang="en-US" b="1" dirty="0" smtClean="0">
                <a:latin typeface="Times"/>
                <a:cs typeface="Times"/>
              </a:rPr>
              <a:t>Free Response Questions</a:t>
            </a:r>
            <a:endParaRPr lang="en-US" b="1" dirty="0">
              <a:latin typeface="Times"/>
              <a:cs typeface="Time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Nancy Watson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AP Annual Conference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July 20, 2012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2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"/>
                <a:cs typeface="Times"/>
              </a:rPr>
              <a:t>Preparing Students for </a:t>
            </a:r>
            <a:r>
              <a:rPr lang="en-US" b="1" dirty="0" smtClean="0">
                <a:latin typeface="Times"/>
                <a:cs typeface="Times"/>
              </a:rPr>
              <a:t>FRQs</a:t>
            </a:r>
            <a:endParaRPr lang="en-US" b="1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2644" y="1969899"/>
            <a:ext cx="4327268" cy="4297363"/>
          </a:xfrm>
        </p:spPr>
        <p:txBody>
          <a:bodyPr/>
          <a:lstStyle/>
          <a:p>
            <a:r>
              <a:rPr lang="en-US" dirty="0" smtClean="0"/>
              <a:t>Students are most intimidated by the dread…….           FRQ!</a:t>
            </a:r>
          </a:p>
          <a:p>
            <a:endParaRPr lang="en-US" dirty="0"/>
          </a:p>
          <a:p>
            <a:r>
              <a:rPr lang="en-US" dirty="0" smtClean="0"/>
              <a:t>Begin early in the year with geographic vocabulary &amp; application of geographic concepts to build their confidence.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44" y="2285004"/>
            <a:ext cx="3944918" cy="288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1303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"/>
                <a:cs typeface="Times"/>
              </a:rPr>
              <a:t>Exams are the </a:t>
            </a:r>
            <a:r>
              <a:rPr lang="en-US" b="1" dirty="0" smtClean="0">
                <a:latin typeface="Times"/>
                <a:cs typeface="Times"/>
              </a:rPr>
              <a:t>END</a:t>
            </a:r>
            <a:r>
              <a:rPr lang="en-US" dirty="0" smtClean="0">
                <a:latin typeface="Times"/>
                <a:cs typeface="Times"/>
              </a:rPr>
              <a:t> </a:t>
            </a:r>
            <a:br>
              <a:rPr lang="en-US" dirty="0" smtClean="0">
                <a:latin typeface="Times"/>
                <a:cs typeface="Times"/>
              </a:rPr>
            </a:br>
            <a:r>
              <a:rPr lang="en-US" dirty="0" smtClean="0">
                <a:latin typeface="Times"/>
                <a:cs typeface="Times"/>
              </a:rPr>
              <a:t>of a Great APHG Year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42" y="1387466"/>
            <a:ext cx="8337047" cy="4297363"/>
          </a:xfrm>
        </p:spPr>
        <p:txBody>
          <a:bodyPr/>
          <a:lstStyle/>
          <a:p>
            <a:r>
              <a:rPr lang="en-US" dirty="0" smtClean="0"/>
              <a:t>Your year long activities will prepare your students for the AP Exam</a:t>
            </a:r>
          </a:p>
          <a:p>
            <a:r>
              <a:rPr lang="en-US" dirty="0" smtClean="0"/>
              <a:t>Use your daily lessons to teach analysis and application (higher level thinking skills!)</a:t>
            </a:r>
          </a:p>
          <a:p>
            <a:pPr lvl="1"/>
            <a:r>
              <a:rPr lang="en-US" dirty="0" smtClean="0"/>
              <a:t>Use MAPS and PHOTOS to develop analysis skills for interpreting distribution maps and cultural landscapes</a:t>
            </a:r>
          </a:p>
          <a:p>
            <a:pPr lvl="1"/>
            <a:r>
              <a:rPr lang="en-US" dirty="0" smtClean="0"/>
              <a:t>Use MODELS to develop application skills. How do they apply today? How do they not apply today?</a:t>
            </a:r>
          </a:p>
          <a:p>
            <a:pPr lvl="1"/>
            <a:r>
              <a:rPr lang="en-US" dirty="0" smtClean="0"/>
              <a:t>Help your students make connections to the APHG themes, content, current events, and real world examples.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424" y="5524445"/>
            <a:ext cx="1658002" cy="1180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568" y="5451410"/>
            <a:ext cx="1559521" cy="1253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042" y="5524445"/>
            <a:ext cx="1139300" cy="122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3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12" y="62753"/>
            <a:ext cx="8631019" cy="1283167"/>
          </a:xfrm>
        </p:spPr>
        <p:txBody>
          <a:bodyPr/>
          <a:lstStyle/>
          <a:p>
            <a:r>
              <a:rPr lang="en-US" b="1" dirty="0" smtClean="0">
                <a:latin typeface="Times"/>
                <a:cs typeface="Times"/>
              </a:rPr>
              <a:t>Free Response Questions</a:t>
            </a:r>
            <a:endParaRPr lang="en-US" b="1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3" y="2807562"/>
            <a:ext cx="7583488" cy="3941676"/>
          </a:xfrm>
        </p:spPr>
        <p:txBody>
          <a:bodyPr/>
          <a:lstStyle/>
          <a:p>
            <a:r>
              <a:rPr lang="en-US" dirty="0" smtClean="0"/>
              <a:t>Start with a careful reading of the question</a:t>
            </a:r>
          </a:p>
          <a:p>
            <a:pPr lvl="1"/>
            <a:r>
              <a:rPr lang="en-US" dirty="0" smtClean="0"/>
              <a:t>What does the question ask the student to do? Does it want a definition, an explanation, or an analysis?</a:t>
            </a:r>
          </a:p>
          <a:p>
            <a:pPr lvl="2"/>
            <a:r>
              <a:rPr lang="en-US" dirty="0" smtClean="0"/>
              <a:t>Geographic terminology is critical to understanding the question</a:t>
            </a:r>
          </a:p>
          <a:p>
            <a:pPr lvl="2"/>
            <a:r>
              <a:rPr lang="en-US" dirty="0" smtClean="0"/>
              <a:t>Making geographic connections to Real World Situations is important</a:t>
            </a:r>
          </a:p>
          <a:p>
            <a:pPr lvl="2"/>
            <a:r>
              <a:rPr lang="en-US" dirty="0" smtClean="0"/>
              <a:t>Thinking critically is necessary to demonstrate understanding by adding in outside information to explain concepts, often drawing on more than one unit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676" y="1252586"/>
            <a:ext cx="2481963" cy="165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28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words are </a:t>
            </a:r>
            <a:r>
              <a:rPr lang="en-US" b="1" dirty="0" smtClean="0"/>
              <a:t>KEY!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Identify</a:t>
            </a:r>
          </a:p>
          <a:p>
            <a:r>
              <a:rPr lang="en-US" dirty="0" smtClean="0"/>
              <a:t>Define			</a:t>
            </a:r>
          </a:p>
          <a:p>
            <a:r>
              <a:rPr lang="en-US" dirty="0" smtClean="0"/>
              <a:t>Explain</a:t>
            </a:r>
          </a:p>
          <a:p>
            <a:r>
              <a:rPr lang="en-US" dirty="0" smtClean="0"/>
              <a:t>Analyze</a:t>
            </a:r>
          </a:p>
          <a:p>
            <a:r>
              <a:rPr lang="en-US" dirty="0" smtClean="0"/>
              <a:t>Identify and Explain</a:t>
            </a:r>
          </a:p>
          <a:p>
            <a:r>
              <a:rPr lang="en-US" dirty="0" smtClean="0"/>
              <a:t>Explain and Give ___ examples</a:t>
            </a:r>
          </a:p>
          <a:p>
            <a:pPr marL="282575" lvl="1" indent="0">
              <a:buNone/>
            </a:pPr>
            <a:endParaRPr lang="en-US" dirty="0"/>
          </a:p>
          <a:p>
            <a:pPr marL="282575" lvl="1" indent="0">
              <a:buNone/>
            </a:pPr>
            <a:r>
              <a:rPr lang="en-US" dirty="0" smtClean="0"/>
              <a:t>					Think Geographically!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108" y="1646155"/>
            <a:ext cx="4678066" cy="312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865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there is an image, use it!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192" y="1898558"/>
            <a:ext cx="3124787" cy="205931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79463" y="4432860"/>
            <a:ext cx="7583488" cy="2425139"/>
          </a:xfrm>
        </p:spPr>
        <p:txBody>
          <a:bodyPr/>
          <a:lstStyle/>
          <a:p>
            <a:r>
              <a:rPr lang="en-US" dirty="0" smtClean="0"/>
              <a:t>Stimuli may include a picture, a diagram, a graph, or a MAP</a:t>
            </a:r>
          </a:p>
          <a:p>
            <a:pPr lvl="1"/>
            <a:r>
              <a:rPr lang="en-US" dirty="0" smtClean="0"/>
              <a:t>Can you identify the epicenter and migration pattern shown on this map?</a:t>
            </a:r>
          </a:p>
          <a:p>
            <a:r>
              <a:rPr lang="en-US" dirty="0" smtClean="0"/>
              <a:t>Practice interpreting maps with your students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4" y="1454904"/>
            <a:ext cx="4702746" cy="297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4526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19" y="62753"/>
            <a:ext cx="8725090" cy="1283167"/>
          </a:xfrm>
        </p:spPr>
        <p:txBody>
          <a:bodyPr/>
          <a:lstStyle/>
          <a:p>
            <a:r>
              <a:rPr lang="en-US" dirty="0" smtClean="0">
                <a:latin typeface="Times"/>
                <a:cs typeface="Times"/>
              </a:rPr>
              <a:t>Take away the Unknown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0" y="2428470"/>
            <a:ext cx="8404223" cy="4297363"/>
          </a:xfrm>
        </p:spPr>
        <p:txBody>
          <a:bodyPr>
            <a:normAutofit fontScale="92500"/>
          </a:bodyPr>
          <a:lstStyle/>
          <a:p>
            <a:r>
              <a:rPr lang="en-US" b="1" i="1" dirty="0">
                <a:latin typeface="Times"/>
                <a:cs typeface="Times"/>
              </a:rPr>
              <a:t>Use released FRQs for practice</a:t>
            </a:r>
          </a:p>
          <a:p>
            <a:r>
              <a:rPr lang="en-US" b="1" i="1" dirty="0">
                <a:latin typeface="Times"/>
                <a:cs typeface="Times"/>
              </a:rPr>
              <a:t>Start by working through an FRQ together - talk it out - look at the rubric</a:t>
            </a:r>
          </a:p>
          <a:p>
            <a:r>
              <a:rPr lang="en-US" b="1" i="1" dirty="0">
                <a:latin typeface="Times"/>
                <a:cs typeface="Times"/>
              </a:rPr>
              <a:t>Have students write an FRQ in 25 minutes (eventually 2 in 50 minutes)</a:t>
            </a:r>
          </a:p>
          <a:p>
            <a:r>
              <a:rPr lang="en-US" b="1" i="1" dirty="0">
                <a:latin typeface="Times"/>
                <a:cs typeface="Times"/>
              </a:rPr>
              <a:t>Let students use highlighters to score their own FRQs using the rubrics so they become familiar with the confines of a rubric </a:t>
            </a:r>
          </a:p>
          <a:p>
            <a:r>
              <a:rPr lang="en-US" b="1" i="1" dirty="0">
                <a:latin typeface="Times"/>
                <a:cs typeface="Times"/>
              </a:rPr>
              <a:t>Have small groups brainstorm FRQs (use mixed ability groups &amp; coach groups to give confidence)</a:t>
            </a:r>
            <a:endParaRPr lang="en-US" b="1" dirty="0">
              <a:latin typeface="Times"/>
              <a:cs typeface="Time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872" y="1036173"/>
            <a:ext cx="3022031" cy="200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10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30" y="62753"/>
            <a:ext cx="8913232" cy="1283167"/>
          </a:xfrm>
        </p:spPr>
        <p:txBody>
          <a:bodyPr/>
          <a:lstStyle/>
          <a:p>
            <a:r>
              <a:rPr lang="en-US" dirty="0">
                <a:latin typeface="Times"/>
                <a:cs typeface="Times"/>
              </a:rPr>
              <a:t>APHG FRQs are Process Oriented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8" cy="4744062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>
                <a:latin typeface="Times"/>
                <a:cs typeface="Times"/>
              </a:rPr>
              <a:t>Answer the question in the format of the question - label the parts, but write in paragraphs, not bullets.</a:t>
            </a:r>
          </a:p>
          <a:p>
            <a:r>
              <a:rPr lang="en-US" b="1" i="1" dirty="0">
                <a:latin typeface="Times"/>
                <a:cs typeface="Times"/>
              </a:rPr>
              <a:t>No fancy introductions or conclusions, just get to the point and supply relevant content and examples to support the answer</a:t>
            </a:r>
          </a:p>
          <a:p>
            <a:r>
              <a:rPr lang="en-US" b="1" i="1" dirty="0">
                <a:latin typeface="Times"/>
                <a:cs typeface="Times"/>
              </a:rPr>
              <a:t>Questions often address themes from across the units - encourage students to think broadly</a:t>
            </a:r>
          </a:p>
          <a:p>
            <a:r>
              <a:rPr lang="en-US" b="1" i="1" dirty="0">
                <a:latin typeface="Times"/>
                <a:cs typeface="Times"/>
              </a:rPr>
              <a:t>Use geographic terminology when possible (and appropriate) and include examples</a:t>
            </a:r>
          </a:p>
          <a:p>
            <a:r>
              <a:rPr lang="en-US" b="1" i="1" dirty="0">
                <a:latin typeface="Times"/>
                <a:cs typeface="Times"/>
              </a:rPr>
              <a:t>Additional time was added to encourage students to pre-write or outline their answers before they write their final answer</a:t>
            </a:r>
          </a:p>
          <a:p>
            <a:r>
              <a:rPr lang="en-US" b="1" i="1" dirty="0">
                <a:latin typeface="Times"/>
                <a:cs typeface="Times"/>
              </a:rPr>
              <a:t>Be SURE that the final answer is written on the lined pages provided and not on the prompt and/or stimulus</a:t>
            </a:r>
          </a:p>
          <a:p>
            <a:r>
              <a:rPr lang="en-US" b="1" i="1" dirty="0">
                <a:latin typeface="Times"/>
                <a:cs typeface="Times"/>
              </a:rPr>
              <a:t>Write LEGIBLY!!!!</a:t>
            </a:r>
            <a:endParaRPr lang="en-US" b="1" i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97633949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/>
                <a:cs typeface="Times"/>
              </a:rPr>
              <a:t>Avoid Common Mistakes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55" y="1828800"/>
            <a:ext cx="6863809" cy="5029200"/>
          </a:xfrm>
        </p:spPr>
        <p:txBody>
          <a:bodyPr>
            <a:normAutofit/>
          </a:bodyPr>
          <a:lstStyle/>
          <a:p>
            <a:r>
              <a:rPr lang="en-US" b="1" i="1" dirty="0">
                <a:latin typeface="Times"/>
                <a:cs typeface="Times"/>
              </a:rPr>
              <a:t>Stress that the students should read the instructions on the back of the FRQ booklet. It will not be read to them, but there is some important information there</a:t>
            </a:r>
          </a:p>
          <a:p>
            <a:pPr lvl="1"/>
            <a:r>
              <a:rPr lang="en-US" b="1" i="1" dirty="0">
                <a:latin typeface="Times"/>
                <a:cs typeface="Times"/>
              </a:rPr>
              <a:t>Do not skip </a:t>
            </a:r>
            <a:r>
              <a:rPr lang="en-US" b="1" i="1" dirty="0" smtClean="0">
                <a:latin typeface="Times"/>
                <a:cs typeface="Times"/>
              </a:rPr>
              <a:t>lines	</a:t>
            </a:r>
            <a:endParaRPr lang="en-US" b="1" i="1" dirty="0">
              <a:latin typeface="Times"/>
              <a:cs typeface="Times"/>
            </a:endParaRPr>
          </a:p>
          <a:p>
            <a:pPr lvl="1"/>
            <a:r>
              <a:rPr lang="en-US" b="1" i="1" dirty="0">
                <a:latin typeface="Times"/>
                <a:cs typeface="Times"/>
              </a:rPr>
              <a:t>Write in ink (and legibly)</a:t>
            </a:r>
          </a:p>
          <a:p>
            <a:pPr lvl="1"/>
            <a:r>
              <a:rPr lang="en-US" b="1" i="1" dirty="0">
                <a:latin typeface="Times"/>
                <a:cs typeface="Times"/>
              </a:rPr>
              <a:t>A strike through voids any content below the strike through.</a:t>
            </a:r>
          </a:p>
          <a:p>
            <a:pPr lvl="1"/>
            <a:r>
              <a:rPr lang="en-US" b="1" i="1" dirty="0">
                <a:latin typeface="Times"/>
                <a:cs typeface="Times"/>
              </a:rPr>
              <a:t>Do not use bullets or outlines in the final answer</a:t>
            </a:r>
          </a:p>
          <a:p>
            <a:r>
              <a:rPr lang="en-US" b="1" i="1" dirty="0">
                <a:latin typeface="Times"/>
                <a:cs typeface="Times"/>
              </a:rPr>
              <a:t>Questions may be answered in any order, but should be clearly labeled at the top of each page in the exam booklet.</a:t>
            </a:r>
            <a:endParaRPr lang="en-US" b="1" dirty="0">
              <a:latin typeface="Times"/>
              <a:cs typeface="Time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540" y="2772797"/>
            <a:ext cx="2296318" cy="151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53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67</TotalTime>
  <Words>500</Words>
  <Application>Microsoft Macintosh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Precedent</vt:lpstr>
      <vt:lpstr>Strategies for Teaching Free Response Questions</vt:lpstr>
      <vt:lpstr>Preparing Students for FRQs</vt:lpstr>
      <vt:lpstr>Exams are the END  of a Great APHG Year</vt:lpstr>
      <vt:lpstr>Free Response Questions</vt:lpstr>
      <vt:lpstr>Key words are KEY!</vt:lpstr>
      <vt:lpstr>If there is an image, use it!</vt:lpstr>
      <vt:lpstr>Take away the Unknown</vt:lpstr>
      <vt:lpstr>APHG FRQs are Process Oriented</vt:lpstr>
      <vt:lpstr>Avoid Common Mistakes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 for Teaching Free Response Questions</dc:title>
  <dc:creator>Nancy H. Watson</dc:creator>
  <cp:lastModifiedBy>Nancy H. Watson</cp:lastModifiedBy>
  <cp:revision>7</cp:revision>
  <dcterms:created xsi:type="dcterms:W3CDTF">2012-07-17T19:34:20Z</dcterms:created>
  <dcterms:modified xsi:type="dcterms:W3CDTF">2012-07-17T20:41:48Z</dcterms:modified>
</cp:coreProperties>
</file>